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8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47690"/>
    <a:srgbClr val="2B2B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150" d="100"/>
          <a:sy n="150" d="100"/>
        </p:scale>
        <p:origin x="2118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83C3D1-1D18-41BC-9641-E05AB4851B58}" type="datetimeFigureOut">
              <a:rPr lang="en-US" smtClean="0"/>
              <a:t>10/22/2025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95337AF7-7A69-499F-BEEA-9CBEBFF386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213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83C3D1-1D18-41BC-9641-E05AB4851B58}" type="datetimeFigureOut">
              <a:rPr lang="en-US" smtClean="0"/>
              <a:t>10/22/2025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95337AF7-7A69-499F-BEEA-9CBEBFF386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03416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83C3D1-1D18-41BC-9641-E05AB4851B58}" type="datetimeFigureOut">
              <a:rPr lang="en-US" smtClean="0"/>
              <a:t>10/22/2025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95337AF7-7A69-499F-BEEA-9CBEBFF38628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99985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83C3D1-1D18-41BC-9641-E05AB4851B58}" type="datetimeFigureOut">
              <a:rPr lang="en-US" smtClean="0"/>
              <a:t>10/22/2025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95337AF7-7A69-499F-BEEA-9CBEBFF386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5460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83C3D1-1D18-41BC-9641-E05AB4851B58}" type="datetimeFigureOut">
              <a:rPr lang="en-US" smtClean="0"/>
              <a:t>10/22/2025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95337AF7-7A69-499F-BEEA-9CBEBFF38628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7820635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83C3D1-1D18-41BC-9641-E05AB4851B58}" type="datetimeFigureOut">
              <a:rPr lang="en-US" smtClean="0"/>
              <a:t>10/22/2025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95337AF7-7A69-499F-BEEA-9CBEBFF386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4421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83C3D1-1D18-41BC-9641-E05AB4851B58}" type="datetimeFigureOut">
              <a:rPr lang="en-US" smtClean="0"/>
              <a:t>10/22/2025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37AF7-7A69-499F-BEEA-9CBEBFF386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0626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83C3D1-1D18-41BC-9641-E05AB4851B58}" type="datetimeFigureOut">
              <a:rPr lang="en-US" smtClean="0"/>
              <a:t>10/22/2025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37AF7-7A69-499F-BEEA-9CBEBFF386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1149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83C3D1-1D18-41BC-9641-E05AB4851B58}" type="datetimeFigureOut">
              <a:rPr lang="en-US" smtClean="0"/>
              <a:t>10/22/2025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37AF7-7A69-499F-BEEA-9CBEBFF386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3952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83C3D1-1D18-41BC-9641-E05AB4851B58}" type="datetimeFigureOut">
              <a:rPr lang="en-US" smtClean="0"/>
              <a:t>10/22/2025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95337AF7-7A69-499F-BEEA-9CBEBFF386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0234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83C3D1-1D18-41BC-9641-E05AB4851B58}" type="datetimeFigureOut">
              <a:rPr lang="en-US" smtClean="0"/>
              <a:t>10/22/2025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95337AF7-7A69-499F-BEEA-9CBEBFF386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6589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83C3D1-1D18-41BC-9641-E05AB4851B58}" type="datetimeFigureOut">
              <a:rPr lang="en-US" smtClean="0"/>
              <a:t>10/22/2025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95337AF7-7A69-499F-BEEA-9CBEBFF386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6549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83C3D1-1D18-41BC-9641-E05AB4851B58}" type="datetimeFigureOut">
              <a:rPr lang="en-US" smtClean="0"/>
              <a:t>10/22/2025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37AF7-7A69-499F-BEEA-9CBEBFF386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3829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83C3D1-1D18-41BC-9641-E05AB4851B58}" type="datetimeFigureOut">
              <a:rPr lang="en-US" smtClean="0"/>
              <a:t>10/22/2025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37AF7-7A69-499F-BEEA-9CBEBFF386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6458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83C3D1-1D18-41BC-9641-E05AB4851B58}" type="datetimeFigureOut">
              <a:rPr lang="en-US" smtClean="0"/>
              <a:t>10/22/2025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37AF7-7A69-499F-BEEA-9CBEBFF386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1636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83C3D1-1D18-41BC-9641-E05AB4851B58}" type="datetimeFigureOut">
              <a:rPr lang="en-US" smtClean="0"/>
              <a:t>10/22/2025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95337AF7-7A69-499F-BEEA-9CBEBFF386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1955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83C3D1-1D18-41BC-9641-E05AB4851B58}" type="datetimeFigureOut">
              <a:rPr lang="en-US" smtClean="0"/>
              <a:t>10/22/2025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95337AF7-7A69-499F-BEEA-9CBEBFF386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9423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9" r:id="rId1"/>
    <p:sldLayoutId id="2147483850" r:id="rId2"/>
    <p:sldLayoutId id="2147483851" r:id="rId3"/>
    <p:sldLayoutId id="2147483852" r:id="rId4"/>
    <p:sldLayoutId id="2147483853" r:id="rId5"/>
    <p:sldLayoutId id="2147483854" r:id="rId6"/>
    <p:sldLayoutId id="2147483855" r:id="rId7"/>
    <p:sldLayoutId id="2147483856" r:id="rId8"/>
    <p:sldLayoutId id="2147483857" r:id="rId9"/>
    <p:sldLayoutId id="2147483858" r:id="rId10"/>
    <p:sldLayoutId id="2147483859" r:id="rId11"/>
    <p:sldLayoutId id="2147483860" r:id="rId12"/>
    <p:sldLayoutId id="2147483861" r:id="rId13"/>
    <p:sldLayoutId id="2147483862" r:id="rId14"/>
    <p:sldLayoutId id="2147483863" r:id="rId15"/>
    <p:sldLayoutId id="2147483864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tmp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4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g"/><Relationship Id="rId4" Type="http://schemas.openxmlformats.org/officeDocument/2006/relationships/image" Target="../media/image2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map with a gps location pin&#10;&#10;AI-generated content may be incorrect.">
            <a:extLst>
              <a:ext uri="{FF2B5EF4-FFF2-40B4-BE49-F238E27FC236}">
                <a16:creationId xmlns:a16="http://schemas.microsoft.com/office/drawing/2014/main" id="{9921AE02-3044-C36A-64EB-931337BAF8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000" y="1233988"/>
            <a:ext cx="1093029" cy="658312"/>
          </a:xfrm>
          <a:prstGeom prst="rect">
            <a:avLst/>
          </a:prstGeom>
        </p:spPr>
      </p:pic>
      <p:sp>
        <p:nvSpPr>
          <p:cNvPr id="6" name="Title 4">
            <a:extLst>
              <a:ext uri="{FF2B5EF4-FFF2-40B4-BE49-F238E27FC236}">
                <a16:creationId xmlns:a16="http://schemas.microsoft.com/office/drawing/2014/main" id="{DB29B558-4245-94C3-0713-13FC2B12DA05}"/>
              </a:ext>
            </a:extLst>
          </p:cNvPr>
          <p:cNvSpPr txBox="1">
            <a:spLocks/>
          </p:cNvSpPr>
          <p:nvPr/>
        </p:nvSpPr>
        <p:spPr>
          <a:xfrm>
            <a:off x="776143" y="99794"/>
            <a:ext cx="10353762" cy="97045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SESSION 1: Segmentation</a:t>
            </a:r>
            <a:br>
              <a:rPr lang="en-US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</a:rPr>
              <a:t>Lons Xtreme Touch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B0941DE-6B24-33F1-9843-E8819C3FBF90}"/>
              </a:ext>
            </a:extLst>
          </p:cNvPr>
          <p:cNvSpPr txBox="1"/>
          <p:nvPr/>
        </p:nvSpPr>
        <p:spPr>
          <a:xfrm>
            <a:off x="2661779" y="1088768"/>
            <a:ext cx="56336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1">
                    <a:lumMod val="60000"/>
                    <a:lumOff val="40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</a:rPr>
              <a:t>Geographic</a:t>
            </a:r>
          </a:p>
        </p:txBody>
      </p:sp>
      <p:sp>
        <p:nvSpPr>
          <p:cNvPr id="21" name="Arrow: Left 20">
            <a:extLst>
              <a:ext uri="{FF2B5EF4-FFF2-40B4-BE49-F238E27FC236}">
                <a16:creationId xmlns:a16="http://schemas.microsoft.com/office/drawing/2014/main" id="{28B55B62-1432-6876-CABF-E855E81C8FBC}"/>
              </a:ext>
            </a:extLst>
          </p:cNvPr>
          <p:cNvSpPr/>
          <p:nvPr/>
        </p:nvSpPr>
        <p:spPr>
          <a:xfrm>
            <a:off x="3932493" y="4565613"/>
            <a:ext cx="3411796" cy="2192593"/>
          </a:xfrm>
          <a:prstGeom prst="leftArrow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Attraction: </a:t>
            </a:r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Potential to attract clients from nearby hotels, local events, and corporate partnerships.</a:t>
            </a:r>
          </a:p>
          <a:p>
            <a:endParaRPr lang="en-US" sz="1000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3" name="Arrow: Right 22">
            <a:extLst>
              <a:ext uri="{FF2B5EF4-FFF2-40B4-BE49-F238E27FC236}">
                <a16:creationId xmlns:a16="http://schemas.microsoft.com/office/drawing/2014/main" id="{9CA9678B-56AA-C411-BCBA-797D39B195B7}"/>
              </a:ext>
            </a:extLst>
          </p:cNvPr>
          <p:cNvSpPr/>
          <p:nvPr/>
        </p:nvSpPr>
        <p:spPr>
          <a:xfrm>
            <a:off x="5056442" y="2871706"/>
            <a:ext cx="3411795" cy="219259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Location: 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Terrace BC and surrounding areas (Kitimat, Thornhill and Prince Rupert). Accessible Downtown location, suitable for both residents and tourists. 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5992315-1BA9-90FC-11B2-526B3C8E9A1A}"/>
              </a:ext>
            </a:extLst>
          </p:cNvPr>
          <p:cNvSpPr txBox="1"/>
          <p:nvPr/>
        </p:nvSpPr>
        <p:spPr>
          <a:xfrm>
            <a:off x="8190270" y="2394819"/>
            <a:ext cx="3667433" cy="3677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Location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BDD17F3-20EA-C039-0822-A90B3699C1E1}"/>
              </a:ext>
            </a:extLst>
          </p:cNvPr>
          <p:cNvSpPr txBox="1"/>
          <p:nvPr/>
        </p:nvSpPr>
        <p:spPr>
          <a:xfrm>
            <a:off x="1470948" y="2394819"/>
            <a:ext cx="31954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Attractions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95A321DF-64D7-DB5F-86AA-8B64B4D7E484}"/>
              </a:ext>
            </a:extLst>
          </p:cNvPr>
          <p:cNvSpPr/>
          <p:nvPr/>
        </p:nvSpPr>
        <p:spPr>
          <a:xfrm>
            <a:off x="1022350" y="3028950"/>
            <a:ext cx="2857500" cy="3651250"/>
          </a:xfrm>
          <a:prstGeom prst="roundRect">
            <a:avLst/>
          </a:prstGeom>
          <a:blipFill>
            <a:blip r:embed="rId3"/>
            <a:stretch>
              <a:fillRect l="-72000" t="-4000" r="-6000" b="-1000"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0B39F3B0-6726-0A88-084B-B21AB1B0F0F7}"/>
              </a:ext>
            </a:extLst>
          </p:cNvPr>
          <p:cNvSpPr/>
          <p:nvPr/>
        </p:nvSpPr>
        <p:spPr>
          <a:xfrm>
            <a:off x="8577621" y="3028950"/>
            <a:ext cx="3144479" cy="3505200"/>
          </a:xfrm>
          <a:prstGeom prst="roundRect">
            <a:avLst/>
          </a:prstGeom>
          <a:blipFill>
            <a:blip r:embed="rId4"/>
            <a:stretch>
              <a:fillRect l="-72000" t="-4000" r="-6000" b="-1000"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688D6FAE-7B58-81D2-225B-03658EF6AF1A}"/>
              </a:ext>
            </a:extLst>
          </p:cNvPr>
          <p:cNvSpPr/>
          <p:nvPr/>
        </p:nvSpPr>
        <p:spPr>
          <a:xfrm>
            <a:off x="11055350" y="273050"/>
            <a:ext cx="666750" cy="736600"/>
          </a:xfrm>
          <a:prstGeom prst="ellipse">
            <a:avLst/>
          </a:prstGeom>
          <a:blipFill dpi="0" rotWithShape="1">
            <a:blip r:embed="rId5"/>
            <a:srcRect/>
            <a:stretch>
              <a:fillRect l="-2000" t="-4000" r="-6000" b="-1000"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2207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9696823-C468-7DF8-A736-B3BC7E579CA5}"/>
              </a:ext>
            </a:extLst>
          </p:cNvPr>
          <p:cNvSpPr txBox="1"/>
          <p:nvPr/>
        </p:nvSpPr>
        <p:spPr>
          <a:xfrm>
            <a:off x="1870587" y="670233"/>
            <a:ext cx="46998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accent1">
                    <a:lumMod val="75000"/>
                  </a:schemeClr>
                </a:solidFill>
              </a:rPr>
              <a:t>PSYCHOGRAPHIC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01CA974-44A2-340C-044E-541F95D91C68}"/>
              </a:ext>
            </a:extLst>
          </p:cNvPr>
          <p:cNvSpPr/>
          <p:nvPr/>
        </p:nvSpPr>
        <p:spPr>
          <a:xfrm>
            <a:off x="1002890" y="2772695"/>
            <a:ext cx="2497394" cy="2497393"/>
          </a:xfrm>
          <a:prstGeom prst="roundRect">
            <a:avLst/>
          </a:prstGeom>
          <a:blipFill dpi="0" rotWithShape="1">
            <a:blip r:embed="rId2"/>
            <a:srcRect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854F276-6F82-243D-9253-C6E18D6635D2}"/>
              </a:ext>
            </a:extLst>
          </p:cNvPr>
          <p:cNvSpPr txBox="1"/>
          <p:nvPr/>
        </p:nvSpPr>
        <p:spPr>
          <a:xfrm>
            <a:off x="1553496" y="2337307"/>
            <a:ext cx="23990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Lifestyle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56632F7-77F3-A265-6847-CA76839AD6E6}"/>
              </a:ext>
            </a:extLst>
          </p:cNvPr>
          <p:cNvSpPr/>
          <p:nvPr/>
        </p:nvSpPr>
        <p:spPr>
          <a:xfrm>
            <a:off x="1039760" y="5336146"/>
            <a:ext cx="2423653" cy="668593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Lifestyle: 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people who value health, relaxation and self care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1D180230-17E5-D1B4-47DC-F4D24A835FCA}"/>
              </a:ext>
            </a:extLst>
          </p:cNvPr>
          <p:cNvSpPr/>
          <p:nvPr/>
        </p:nvSpPr>
        <p:spPr>
          <a:xfrm>
            <a:off x="4601496" y="2772696"/>
            <a:ext cx="2772696" cy="2497393"/>
          </a:xfrm>
          <a:prstGeom prst="roundRect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594261D-FB6D-2814-7160-8F7C28353EC7}"/>
              </a:ext>
            </a:extLst>
          </p:cNvPr>
          <p:cNvSpPr/>
          <p:nvPr/>
        </p:nvSpPr>
        <p:spPr>
          <a:xfrm>
            <a:off x="4748979" y="5336145"/>
            <a:ext cx="2477729" cy="668593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Self care, Massage therapy, Skin care, Wellness retreats and Premium pampering experience.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724FD35-4B3A-9B4B-BE95-B223C5B0F856}"/>
              </a:ext>
            </a:extLst>
          </p:cNvPr>
          <p:cNvSpPr txBox="1"/>
          <p:nvPr/>
        </p:nvSpPr>
        <p:spPr>
          <a:xfrm>
            <a:off x="5476569" y="2337307"/>
            <a:ext cx="26153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Interest</a:t>
            </a:r>
            <a:endParaRPr lang="en-US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1B70A0CD-3DD4-BF55-C890-2F811595BE6C}"/>
              </a:ext>
            </a:extLst>
          </p:cNvPr>
          <p:cNvSpPr/>
          <p:nvPr/>
        </p:nvSpPr>
        <p:spPr>
          <a:xfrm>
            <a:off x="8377084" y="2772697"/>
            <a:ext cx="2910348" cy="2497392"/>
          </a:xfrm>
          <a:prstGeom prst="roundRect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2EBA174-C2C5-C22F-2C46-28A349DAB8C3}"/>
              </a:ext>
            </a:extLst>
          </p:cNvPr>
          <p:cNvSpPr txBox="1"/>
          <p:nvPr/>
        </p:nvSpPr>
        <p:spPr>
          <a:xfrm>
            <a:off x="9173497" y="2337307"/>
            <a:ext cx="21139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Values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844F3FD1-CA9A-77CD-11C9-3524BF84152F}"/>
              </a:ext>
            </a:extLst>
          </p:cNvPr>
          <p:cNvSpPr/>
          <p:nvPr/>
        </p:nvSpPr>
        <p:spPr>
          <a:xfrm>
            <a:off x="8534400" y="5336145"/>
            <a:ext cx="2595715" cy="668593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Quality service, Personal Wellness and Local community Support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B885E091-8BCE-7A37-C542-EBB377BF69A6}"/>
              </a:ext>
            </a:extLst>
          </p:cNvPr>
          <p:cNvSpPr/>
          <p:nvPr/>
        </p:nvSpPr>
        <p:spPr>
          <a:xfrm>
            <a:off x="11055350" y="273050"/>
            <a:ext cx="666750" cy="736600"/>
          </a:xfrm>
          <a:prstGeom prst="ellipse">
            <a:avLst/>
          </a:prstGeom>
          <a:blipFill dpi="0" rotWithShape="1">
            <a:blip r:embed="rId5"/>
            <a:srcRect/>
            <a:stretch>
              <a:fillRect l="-2000" t="-4000" r="-6000" b="-1000"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3780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lowchart: Off-page Connector 5">
            <a:extLst>
              <a:ext uri="{FF2B5EF4-FFF2-40B4-BE49-F238E27FC236}">
                <a16:creationId xmlns:a16="http://schemas.microsoft.com/office/drawing/2014/main" id="{7A1E0BF2-5C14-0FDD-7DD2-CC4CD3E90260}"/>
              </a:ext>
            </a:extLst>
          </p:cNvPr>
          <p:cNvSpPr/>
          <p:nvPr/>
        </p:nvSpPr>
        <p:spPr>
          <a:xfrm>
            <a:off x="5429865" y="954438"/>
            <a:ext cx="1779639" cy="5903562"/>
          </a:xfrm>
          <a:prstGeom prst="flowChartOffpageConnector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56BD95C-FDAF-3B21-4701-2E581D26D0DF}"/>
              </a:ext>
            </a:extLst>
          </p:cNvPr>
          <p:cNvSpPr txBox="1"/>
          <p:nvPr/>
        </p:nvSpPr>
        <p:spPr>
          <a:xfrm>
            <a:off x="4429432" y="184424"/>
            <a:ext cx="4798142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accent1">
                    <a:lumMod val="75000"/>
                  </a:schemeClr>
                </a:solidFill>
              </a:rPr>
              <a:t>Demographic</a:t>
            </a:r>
          </a:p>
          <a:p>
            <a:endParaRPr lang="en-US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FA8ABB2-0463-595C-C0F2-A855A56DE2C6}"/>
              </a:ext>
            </a:extLst>
          </p:cNvPr>
          <p:cNvSpPr/>
          <p:nvPr/>
        </p:nvSpPr>
        <p:spPr>
          <a:xfrm>
            <a:off x="5100484" y="2893496"/>
            <a:ext cx="2438400" cy="2025445"/>
          </a:xfrm>
          <a:prstGeom prst="ellipse">
            <a:avLst/>
          </a:prstGeom>
          <a:blipFill dpi="0" rotWithShape="1">
            <a:blip r:embed="rId2"/>
            <a:srcRect/>
            <a:stretch>
              <a:fillRect l="-24000" t="-9000" r="-43000" b="-9000"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E5CD5C1-2219-101C-66A1-BE0C74CC342A}"/>
              </a:ext>
            </a:extLst>
          </p:cNvPr>
          <p:cNvSpPr txBox="1"/>
          <p:nvPr/>
        </p:nvSpPr>
        <p:spPr>
          <a:xfrm>
            <a:off x="2448232" y="1366684"/>
            <a:ext cx="20156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Age: 18 – 65</a:t>
            </a:r>
          </a:p>
          <a:p>
            <a:endParaRPr lang="en-US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9F1CC0E8-B190-E198-B795-462645C003E1}"/>
              </a:ext>
            </a:extLst>
          </p:cNvPr>
          <p:cNvSpPr/>
          <p:nvPr/>
        </p:nvSpPr>
        <p:spPr>
          <a:xfrm>
            <a:off x="1936954" y="1689849"/>
            <a:ext cx="2526891" cy="1918590"/>
          </a:xfrm>
          <a:prstGeom prst="ellipse">
            <a:avLst/>
          </a:prstGeom>
          <a:blipFill dpi="0" rotWithShape="1">
            <a:blip r:embed="rId3"/>
            <a:srcRect/>
            <a:stretch>
              <a:fillRect l="6000" t="-9000" r="1000" b="-9000"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55813D31-ED39-6B0B-8963-D39C4A0F300B}"/>
              </a:ext>
            </a:extLst>
          </p:cNvPr>
          <p:cNvSpPr/>
          <p:nvPr/>
        </p:nvSpPr>
        <p:spPr>
          <a:xfrm>
            <a:off x="8209935" y="1689849"/>
            <a:ext cx="2566220" cy="1918590"/>
          </a:xfrm>
          <a:prstGeom prst="ellipse">
            <a:avLst/>
          </a:prstGeom>
          <a:blipFill dpi="0" rotWithShape="1">
            <a:blip r:embed="rId4"/>
            <a:srcRect/>
            <a:stretch>
              <a:fillRect l="1000" t="-9000" r="1000" b="-9000"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901F2DC-C7A3-A1D1-1706-1B03F5C822F3}"/>
              </a:ext>
            </a:extLst>
          </p:cNvPr>
          <p:cNvSpPr txBox="1"/>
          <p:nvPr/>
        </p:nvSpPr>
        <p:spPr>
          <a:xfrm>
            <a:off x="8809704" y="1341184"/>
            <a:ext cx="24678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Income Level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9E7AC94-821E-B990-98F0-2AF8E870B863}"/>
              </a:ext>
            </a:extLst>
          </p:cNvPr>
          <p:cNvSpPr txBox="1"/>
          <p:nvPr/>
        </p:nvSpPr>
        <p:spPr>
          <a:xfrm>
            <a:off x="8539315" y="3596440"/>
            <a:ext cx="227125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Middle to upper Middle class who can afford spa and wellness Services.</a:t>
            </a:r>
          </a:p>
          <a:p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16F9444-C52F-38C6-A91D-25CA24167C31}"/>
              </a:ext>
            </a:extLst>
          </p:cNvPr>
          <p:cNvSpPr txBox="1"/>
          <p:nvPr/>
        </p:nvSpPr>
        <p:spPr>
          <a:xfrm>
            <a:off x="2487559" y="4567744"/>
            <a:ext cx="24580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Occupation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6FB4670-888E-DA78-4A11-0C2D36D39E90}"/>
              </a:ext>
            </a:extLst>
          </p:cNvPr>
          <p:cNvSpPr txBox="1"/>
          <p:nvPr/>
        </p:nvSpPr>
        <p:spPr>
          <a:xfrm>
            <a:off x="2192592" y="6119336"/>
            <a:ext cx="252689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Working professional, Parents and Wellness-Conscious individuals</a:t>
            </a:r>
            <a:endParaRPr lang="en-US" sz="1400" dirty="0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816E5D02-8EE1-1EA3-5521-B4774A9DAFC5}"/>
              </a:ext>
            </a:extLst>
          </p:cNvPr>
          <p:cNvSpPr/>
          <p:nvPr/>
        </p:nvSpPr>
        <p:spPr>
          <a:xfrm>
            <a:off x="8475407" y="4933540"/>
            <a:ext cx="2271251" cy="1185796"/>
          </a:xfrm>
          <a:prstGeom prst="roundRect">
            <a:avLst/>
          </a:prstGeom>
          <a:blipFill>
            <a:blip r:embed="rId5"/>
            <a:stretch>
              <a:fillRect l="-1000" t="-9000" r="1000" b="-9000"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7B06DAE2-97A6-823A-3A48-5014A43BF68E}"/>
              </a:ext>
            </a:extLst>
          </p:cNvPr>
          <p:cNvSpPr/>
          <p:nvPr/>
        </p:nvSpPr>
        <p:spPr>
          <a:xfrm>
            <a:off x="2064773" y="4933540"/>
            <a:ext cx="2271251" cy="1185796"/>
          </a:xfrm>
          <a:prstGeom prst="roundRect">
            <a:avLst/>
          </a:prstGeom>
          <a:blipFill>
            <a:blip r:embed="rId6"/>
            <a:stretch>
              <a:fillRect l="-1000" t="-9000" r="1000" b="-9000"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92630C6-2816-0165-902D-FC5F1A169D3D}"/>
              </a:ext>
            </a:extLst>
          </p:cNvPr>
          <p:cNvSpPr txBox="1"/>
          <p:nvPr/>
        </p:nvSpPr>
        <p:spPr>
          <a:xfrm>
            <a:off x="8976853" y="4567744"/>
            <a:ext cx="23007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Genders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AEAC020-F739-F5FA-A01A-4D45520413A0}"/>
              </a:ext>
            </a:extLst>
          </p:cNvPr>
          <p:cNvSpPr txBox="1"/>
          <p:nvPr/>
        </p:nvSpPr>
        <p:spPr>
          <a:xfrm>
            <a:off x="8630264" y="6119336"/>
            <a:ext cx="21434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Ous services are suitable for all Gender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368A97B-EC46-3376-2AD6-B771E4D69E1C}"/>
              </a:ext>
            </a:extLst>
          </p:cNvPr>
          <p:cNvSpPr txBox="1"/>
          <p:nvPr/>
        </p:nvSpPr>
        <p:spPr>
          <a:xfrm>
            <a:off x="2256501" y="3669994"/>
            <a:ext cx="19418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We provide service for adults from 18-65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3A96BA70-F4D7-586B-9B30-F37A78D503AB}"/>
              </a:ext>
            </a:extLst>
          </p:cNvPr>
          <p:cNvSpPr/>
          <p:nvPr/>
        </p:nvSpPr>
        <p:spPr>
          <a:xfrm>
            <a:off x="11055350" y="273050"/>
            <a:ext cx="666750" cy="736600"/>
          </a:xfrm>
          <a:prstGeom prst="ellipse">
            <a:avLst/>
          </a:prstGeom>
          <a:blipFill dpi="0" rotWithShape="1">
            <a:blip r:embed="rId7"/>
            <a:srcRect/>
            <a:stretch>
              <a:fillRect l="-2000" t="-4000" r="-6000" b="-1000"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405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AB32CCD-B5F6-E985-E1AA-8E670F5F526F}"/>
              </a:ext>
            </a:extLst>
          </p:cNvPr>
          <p:cNvSpPr txBox="1"/>
          <p:nvPr/>
        </p:nvSpPr>
        <p:spPr>
          <a:xfrm>
            <a:off x="2330247" y="639096"/>
            <a:ext cx="46113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accent1">
                    <a:lumMod val="75000"/>
                  </a:schemeClr>
                </a:solidFill>
              </a:rPr>
              <a:t>Behavioral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DA010B8-292D-3FF7-DEE0-79C362645C02}"/>
              </a:ext>
            </a:extLst>
          </p:cNvPr>
          <p:cNvSpPr/>
          <p:nvPr/>
        </p:nvSpPr>
        <p:spPr>
          <a:xfrm>
            <a:off x="1120877" y="2099499"/>
            <a:ext cx="2890684" cy="3392128"/>
          </a:xfrm>
          <a:prstGeom prst="roundRect">
            <a:avLst/>
          </a:prstGeom>
          <a:blipFill dpi="0" rotWithShape="1">
            <a:blip r:embed="rId2"/>
            <a:srcRect/>
            <a:stretch>
              <a:fillRect l="-1000" r="-3000" b="1000"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E629067-21A3-A058-ACE7-510BD2276CA2}"/>
              </a:ext>
            </a:extLst>
          </p:cNvPr>
          <p:cNvSpPr/>
          <p:nvPr/>
        </p:nvSpPr>
        <p:spPr>
          <a:xfrm>
            <a:off x="1194619" y="5545393"/>
            <a:ext cx="2743200" cy="904565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Regular Self-care Routines, Stress relief, Celebrations and gift experiences.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DF41E57-8E52-A243-A97A-6B87180AC983}"/>
              </a:ext>
            </a:extLst>
          </p:cNvPr>
          <p:cNvSpPr txBox="1"/>
          <p:nvPr/>
        </p:nvSpPr>
        <p:spPr>
          <a:xfrm>
            <a:off x="1976282" y="1703284"/>
            <a:ext cx="29300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Occasions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BADC43F-7174-0722-3D48-CB4A8A5F389F}"/>
              </a:ext>
            </a:extLst>
          </p:cNvPr>
          <p:cNvSpPr/>
          <p:nvPr/>
        </p:nvSpPr>
        <p:spPr>
          <a:xfrm>
            <a:off x="5063612" y="2099499"/>
            <a:ext cx="2871020" cy="3392129"/>
          </a:xfrm>
          <a:prstGeom prst="roundRect">
            <a:avLst/>
          </a:prstGeom>
          <a:blipFill>
            <a:blip r:embed="rId3"/>
            <a:stretch>
              <a:fillRect l="-1000" r="-3000" b="1000"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5FE81C7-FD2F-6A39-C7D3-568C6280F90E}"/>
              </a:ext>
            </a:extLst>
          </p:cNvPr>
          <p:cNvSpPr txBox="1"/>
          <p:nvPr/>
        </p:nvSpPr>
        <p:spPr>
          <a:xfrm>
            <a:off x="5801032" y="1703284"/>
            <a:ext cx="27923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Patronage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10F5D7BF-2403-14D0-2EC4-CAD374518F69}"/>
              </a:ext>
            </a:extLst>
          </p:cNvPr>
          <p:cNvSpPr/>
          <p:nvPr/>
        </p:nvSpPr>
        <p:spPr>
          <a:xfrm>
            <a:off x="5186515" y="5545394"/>
            <a:ext cx="2625213" cy="90456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Mix of First-time spa goers and Loyal , repeat Customers</a:t>
            </a:r>
            <a:endParaRPr lang="en-US" sz="1400" dirty="0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C50CBA7E-4039-BA2E-8721-4A9FDDC2D23F}"/>
              </a:ext>
            </a:extLst>
          </p:cNvPr>
          <p:cNvSpPr/>
          <p:nvPr/>
        </p:nvSpPr>
        <p:spPr>
          <a:xfrm>
            <a:off x="8986683" y="2099500"/>
            <a:ext cx="2753033" cy="3392128"/>
          </a:xfrm>
          <a:prstGeom prst="roundRect">
            <a:avLst/>
          </a:prstGeom>
          <a:blipFill>
            <a:blip r:embed="rId4"/>
            <a:stretch>
              <a:fillRect l="-1000" r="-3000" b="1000"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3A44D3B-7CD5-D540-E4FD-B49631B3C00A}"/>
              </a:ext>
            </a:extLst>
          </p:cNvPr>
          <p:cNvSpPr txBox="1"/>
          <p:nvPr/>
        </p:nvSpPr>
        <p:spPr>
          <a:xfrm>
            <a:off x="9802762" y="1703284"/>
            <a:ext cx="2458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Loyalty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C31224F8-9B41-2521-29A1-6D95C04B73A3}"/>
              </a:ext>
            </a:extLst>
          </p:cNvPr>
          <p:cNvSpPr/>
          <p:nvPr/>
        </p:nvSpPr>
        <p:spPr>
          <a:xfrm>
            <a:off x="9202994" y="5545393"/>
            <a:ext cx="2458064" cy="904567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potential for loyalty through personalized treatments and membership programs</a:t>
            </a:r>
            <a:endParaRPr lang="en-US" sz="1400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E6C12F52-8AEA-1071-EC32-06DA8E96D380}"/>
              </a:ext>
            </a:extLst>
          </p:cNvPr>
          <p:cNvSpPr/>
          <p:nvPr/>
        </p:nvSpPr>
        <p:spPr>
          <a:xfrm>
            <a:off x="11055350" y="273050"/>
            <a:ext cx="666750" cy="736600"/>
          </a:xfrm>
          <a:prstGeom prst="ellipse">
            <a:avLst/>
          </a:prstGeom>
          <a:blipFill dpi="0" rotWithShape="1">
            <a:blip r:embed="rId5"/>
            <a:srcRect/>
            <a:stretch>
              <a:fillRect l="-2000" t="-4000" r="-6000" b="-1000"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5309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2063232-2BE3-81DA-9875-60654D8E1A20}"/>
              </a:ext>
            </a:extLst>
          </p:cNvPr>
          <p:cNvSpPr txBox="1"/>
          <p:nvPr/>
        </p:nvSpPr>
        <p:spPr>
          <a:xfrm>
            <a:off x="1868128" y="589935"/>
            <a:ext cx="745285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accent1">
                    <a:lumMod val="75000"/>
                  </a:schemeClr>
                </a:solidFill>
              </a:rPr>
              <a:t>Section 2: Marketing Plan</a:t>
            </a:r>
          </a:p>
          <a:p>
            <a:r>
              <a:rPr lang="en-US" sz="1600" b="1" dirty="0">
                <a:solidFill>
                  <a:schemeClr val="accent1">
                    <a:lumMod val="75000"/>
                  </a:schemeClr>
                </a:solidFill>
              </a:rPr>
              <a:t>Lons Xtreme Touch</a:t>
            </a:r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25D00B44-A932-327D-5A15-BDB5D7F99255}"/>
              </a:ext>
            </a:extLst>
          </p:cNvPr>
          <p:cNvSpPr txBox="1">
            <a:spLocks/>
          </p:cNvSpPr>
          <p:nvPr/>
        </p:nvSpPr>
        <p:spPr>
          <a:xfrm>
            <a:off x="2453866" y="3819747"/>
            <a:ext cx="2286000" cy="3349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Product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D6BCD14-FF8C-DC85-10F8-07B3DF898712}"/>
              </a:ext>
            </a:extLst>
          </p:cNvPr>
          <p:cNvSpPr/>
          <p:nvPr/>
        </p:nvSpPr>
        <p:spPr>
          <a:xfrm>
            <a:off x="2153112" y="1930401"/>
            <a:ext cx="2100108" cy="1973092"/>
          </a:xfrm>
          <a:prstGeom prst="ellipse">
            <a:avLst/>
          </a:prstGeom>
          <a:blipFill>
            <a:blip r:embed="rId2"/>
            <a:stretch>
              <a:fillRect l="-1000" r="-3000" b="1000"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947A60D-51B9-E7B3-8888-56A816B13ADC}"/>
              </a:ext>
            </a:extLst>
          </p:cNvPr>
          <p:cNvSpPr/>
          <p:nvPr/>
        </p:nvSpPr>
        <p:spPr>
          <a:xfrm>
            <a:off x="1383482" y="4281539"/>
            <a:ext cx="3639368" cy="2050026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/>
              <a:t>The spa offers massages, facials, body treatments, aromatherapy, and wellness packages designed to relax and rejuvenate. We also provide skincare products, essential oils, and wellness gift sets for continued self-care at home.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A8104F9F-EAD8-70EF-5002-F9F08C8CCFA6}"/>
              </a:ext>
            </a:extLst>
          </p:cNvPr>
          <p:cNvSpPr/>
          <p:nvPr/>
        </p:nvSpPr>
        <p:spPr>
          <a:xfrm>
            <a:off x="8417027" y="1930401"/>
            <a:ext cx="2286000" cy="1973092"/>
          </a:xfrm>
          <a:prstGeom prst="ellipse">
            <a:avLst/>
          </a:prstGeom>
          <a:blipFill>
            <a:blip r:embed="rId3"/>
            <a:stretch>
              <a:fillRect l="-1000" r="-3000" b="1000"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C3446DE-B1EA-70AF-268F-ADC76BB974F9}"/>
              </a:ext>
            </a:extLst>
          </p:cNvPr>
          <p:cNvSpPr txBox="1"/>
          <p:nvPr/>
        </p:nvSpPr>
        <p:spPr>
          <a:xfrm>
            <a:off x="9162641" y="3819747"/>
            <a:ext cx="2133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Place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2E787C8B-2DE9-376F-5C0D-72510AD7FBE1}"/>
              </a:ext>
            </a:extLst>
          </p:cNvPr>
          <p:cNvSpPr/>
          <p:nvPr/>
        </p:nvSpPr>
        <p:spPr>
          <a:xfrm>
            <a:off x="7977239" y="4281539"/>
            <a:ext cx="3465461" cy="2050026"/>
          </a:xfrm>
          <a:prstGeom prst="round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/>
              <a:t>Our spa is located in </a:t>
            </a:r>
            <a:r>
              <a:rPr lang="en-US" sz="1400" b="1" dirty="0"/>
              <a:t>Terrace, BC</a:t>
            </a:r>
            <a:r>
              <a:rPr lang="en-US" sz="1400" dirty="0"/>
              <a:t>, offering a serene and modern environment designed for comfort and relaxation. </a:t>
            </a:r>
          </a:p>
          <a:p>
            <a:r>
              <a:rPr lang="en-US" sz="1400" dirty="0"/>
              <a:t>The space features </a:t>
            </a:r>
            <a:r>
              <a:rPr lang="en-US" sz="1400" b="1" dirty="0"/>
              <a:t>natural light, calming décor, and private treatment rooms</a:t>
            </a:r>
            <a:r>
              <a:rPr lang="en-US" sz="1400" dirty="0"/>
              <a:t>, making it easily accessible to both locals and visitors.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Arrow: Left-Right 14">
            <a:extLst>
              <a:ext uri="{FF2B5EF4-FFF2-40B4-BE49-F238E27FC236}">
                <a16:creationId xmlns:a16="http://schemas.microsoft.com/office/drawing/2014/main" id="{FE09D145-0719-997C-1D20-4992BE4607E8}"/>
              </a:ext>
            </a:extLst>
          </p:cNvPr>
          <p:cNvSpPr/>
          <p:nvPr/>
        </p:nvSpPr>
        <p:spPr>
          <a:xfrm>
            <a:off x="4203700" y="2362200"/>
            <a:ext cx="4260850" cy="1866096"/>
          </a:xfrm>
          <a:prstGeom prst="leftRightArrow">
            <a:avLst/>
          </a:prstGeom>
          <a:blipFill>
            <a:blip r:embed="rId4"/>
            <a:stretch>
              <a:fillRect l="-1000" r="-3000" b="1000"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8A9D8A9A-EBB8-0B0F-DC29-74A27350123B}"/>
              </a:ext>
            </a:extLst>
          </p:cNvPr>
          <p:cNvSpPr/>
          <p:nvPr/>
        </p:nvSpPr>
        <p:spPr>
          <a:xfrm>
            <a:off x="11055350" y="273050"/>
            <a:ext cx="666750" cy="736600"/>
          </a:xfrm>
          <a:prstGeom prst="ellipse">
            <a:avLst/>
          </a:prstGeom>
          <a:blipFill dpi="0" rotWithShape="1">
            <a:blip r:embed="rId4"/>
            <a:srcRect/>
            <a:stretch>
              <a:fillRect l="-2000" t="-4000" r="-6000" b="-1000"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81157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A1893B9-4AF0-71BA-2D16-03A873905624}"/>
              </a:ext>
            </a:extLst>
          </p:cNvPr>
          <p:cNvSpPr/>
          <p:nvPr/>
        </p:nvSpPr>
        <p:spPr>
          <a:xfrm>
            <a:off x="1085850" y="1672709"/>
            <a:ext cx="3168650" cy="2800350"/>
          </a:xfrm>
          <a:prstGeom prst="roundRect">
            <a:avLst/>
          </a:prstGeom>
          <a:blipFill dpi="0" rotWithShape="1">
            <a:blip r:embed="rId2"/>
            <a:srcRect/>
            <a:stretch>
              <a:fillRect l="-72000" t="-4000" r="-6000" b="-1000"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95EBD80-7DAB-A4BD-B68E-9BCAC99A7707}"/>
              </a:ext>
            </a:extLst>
          </p:cNvPr>
          <p:cNvSpPr txBox="1"/>
          <p:nvPr/>
        </p:nvSpPr>
        <p:spPr>
          <a:xfrm>
            <a:off x="1974850" y="819488"/>
            <a:ext cx="22796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 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Price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6078B59-051A-E5C1-C437-2C4DC410A12A}"/>
              </a:ext>
            </a:extLst>
          </p:cNvPr>
          <p:cNvSpPr txBox="1"/>
          <p:nvPr/>
        </p:nvSpPr>
        <p:spPr>
          <a:xfrm>
            <a:off x="8439150" y="823179"/>
            <a:ext cx="22796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Promotion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AC48597-286C-F5AA-AB2D-8DCC4B0D6482}"/>
              </a:ext>
            </a:extLst>
          </p:cNvPr>
          <p:cNvSpPr/>
          <p:nvPr/>
        </p:nvSpPr>
        <p:spPr>
          <a:xfrm>
            <a:off x="6946900" y="1980486"/>
            <a:ext cx="2527300" cy="1924050"/>
          </a:xfrm>
          <a:prstGeom prst="roundRect">
            <a:avLst/>
          </a:prstGeom>
          <a:blipFill>
            <a:blip r:embed="rId3"/>
            <a:stretch>
              <a:fillRect l="-72000" t="-4000" r="-6000" b="-1000"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F5979575-118F-AA43-F2B1-80FD3399A603}"/>
              </a:ext>
            </a:extLst>
          </p:cNvPr>
          <p:cNvSpPr/>
          <p:nvPr/>
        </p:nvSpPr>
        <p:spPr>
          <a:xfrm>
            <a:off x="1085850" y="4557157"/>
            <a:ext cx="3168650" cy="1924050"/>
          </a:xfrm>
          <a:prstGeom prst="roundRect">
            <a:avLst/>
          </a:prstGeom>
          <a:solidFill>
            <a:srgbClr val="24769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100" dirty="0"/>
              <a:t>Our pricing reflects the quality and value of our premium wellness experience. A full-body massage costs </a:t>
            </a:r>
            <a:r>
              <a:rPr lang="en-US" sz="1100" b="1" dirty="0"/>
              <a:t>CAD 140 for 60 minutes</a:t>
            </a:r>
            <a:r>
              <a:rPr lang="en-US" sz="1100" dirty="0"/>
              <a:t>, while a </a:t>
            </a:r>
            <a:r>
              <a:rPr lang="en-US" sz="1100" b="1" dirty="0"/>
              <a:t>pedicure and manicure session</a:t>
            </a:r>
            <a:r>
              <a:rPr lang="en-US" sz="1100" dirty="0"/>
              <a:t> is </a:t>
            </a:r>
            <a:r>
              <a:rPr lang="en-US" sz="1100" b="1" dirty="0"/>
              <a:t>CAD 90 per hour</a:t>
            </a:r>
            <a:r>
              <a:rPr lang="en-US" sz="1100" dirty="0"/>
              <a:t>. </a:t>
            </a:r>
          </a:p>
          <a:p>
            <a:endParaRPr lang="en-US" sz="1100" dirty="0"/>
          </a:p>
          <a:p>
            <a:r>
              <a:rPr lang="en-US" sz="1100" dirty="0"/>
              <a:t>Other express treatments, such as mini facials or relaxation therapies, are available for </a:t>
            </a:r>
            <a:r>
              <a:rPr lang="en-US" sz="1100" b="1" dirty="0"/>
              <a:t>30 to 40 minutes</a:t>
            </a:r>
            <a:r>
              <a:rPr lang="en-US" sz="1100" dirty="0"/>
              <a:t> at more affordable rates, ensuring options for every budget and schedule.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6184A6F6-5C41-7922-4148-20D9E4B64B84}"/>
              </a:ext>
            </a:extLst>
          </p:cNvPr>
          <p:cNvSpPr/>
          <p:nvPr/>
        </p:nvSpPr>
        <p:spPr>
          <a:xfrm>
            <a:off x="9829800" y="1672709"/>
            <a:ext cx="1943100" cy="2327791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We’ll use Facebook, Instagram, and TikTok to share relaxing videos, countdowns, and behind-the-scenes clips highlighting our spa experience.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2D91255F-5DB3-FFE0-1EEA-CA673A126A8C}"/>
              </a:ext>
            </a:extLst>
          </p:cNvPr>
          <p:cNvSpPr/>
          <p:nvPr/>
        </p:nvSpPr>
        <p:spPr>
          <a:xfrm>
            <a:off x="6946900" y="4557156"/>
            <a:ext cx="2527300" cy="1924050"/>
          </a:xfrm>
          <a:prstGeom prst="roundRect">
            <a:avLst/>
          </a:prstGeom>
          <a:blipFill dpi="0" rotWithShape="1">
            <a:blip r:embed="rId4"/>
            <a:srcRect/>
            <a:stretch>
              <a:fillRect l="-18000" t="-5000" r="-12000" b="-3000"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9CD9A110-1F54-C02A-AB70-B4F7E6BAD00F}"/>
              </a:ext>
            </a:extLst>
          </p:cNvPr>
          <p:cNvSpPr/>
          <p:nvPr/>
        </p:nvSpPr>
        <p:spPr>
          <a:xfrm>
            <a:off x="9829800" y="4557155"/>
            <a:ext cx="1943100" cy="1924050"/>
          </a:xfrm>
          <a:prstGeom prst="roundRect">
            <a:avLst/>
          </a:prstGeom>
          <a:solidFill>
            <a:schemeClr val="tx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We’ll distribute flyers locally and partner with wellness-focused organizations to attract health-conscious clients.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942ACC3-5999-DCE9-219C-8A139F444835}"/>
              </a:ext>
            </a:extLst>
          </p:cNvPr>
          <p:cNvSpPr txBox="1"/>
          <p:nvPr/>
        </p:nvSpPr>
        <p:spPr>
          <a:xfrm>
            <a:off x="7239000" y="1672709"/>
            <a:ext cx="1739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Online Promotion</a:t>
            </a:r>
            <a:endParaRPr lang="en-US" sz="14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4257AD1-8936-116F-701F-93C132137686}"/>
              </a:ext>
            </a:extLst>
          </p:cNvPr>
          <p:cNvSpPr txBox="1"/>
          <p:nvPr/>
        </p:nvSpPr>
        <p:spPr>
          <a:xfrm>
            <a:off x="7178675" y="4279799"/>
            <a:ext cx="20637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accent1">
                    <a:lumMod val="50000"/>
                  </a:schemeClr>
                </a:solidFill>
              </a:rPr>
              <a:t>Community outreach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9FF44796-129C-0D68-1300-3FFE22E35FBC}"/>
              </a:ext>
            </a:extLst>
          </p:cNvPr>
          <p:cNvSpPr/>
          <p:nvPr/>
        </p:nvSpPr>
        <p:spPr>
          <a:xfrm>
            <a:off x="11055350" y="273050"/>
            <a:ext cx="666750" cy="736600"/>
          </a:xfrm>
          <a:prstGeom prst="ellipse">
            <a:avLst/>
          </a:prstGeom>
          <a:blipFill dpi="0" rotWithShape="1">
            <a:blip r:embed="rId5"/>
            <a:srcRect/>
            <a:stretch>
              <a:fillRect l="-2000" t="-4000" r="-6000" b="-1000"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155352"/>
      </p:ext>
    </p:extLst>
  </p:cSld>
  <p:clrMapOvr>
    <a:masterClrMapping/>
  </p:clrMapOvr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437</TotalTime>
  <Words>380</Words>
  <Application>Microsoft Office PowerPoint</Application>
  <PresentationFormat>Widescreen</PresentationFormat>
  <Paragraphs>45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Arial</vt:lpstr>
      <vt:lpstr>Calibri</vt:lpstr>
      <vt:lpstr>Century Gothic</vt:lpstr>
      <vt:lpstr>Wingdings 3</vt:lpstr>
      <vt:lpstr>Wisp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leonard odigie</dc:creator>
  <cp:lastModifiedBy>leonard odigie</cp:lastModifiedBy>
  <cp:revision>3</cp:revision>
  <dcterms:created xsi:type="dcterms:W3CDTF">2025-10-22T16:22:52Z</dcterms:created>
  <dcterms:modified xsi:type="dcterms:W3CDTF">2025-10-22T23:40:37Z</dcterms:modified>
</cp:coreProperties>
</file>